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3"/>
    <p:sldId id="257" r:id="rId4"/>
    <p:sldId id="258" r:id="rId5"/>
    <p:sldId id="259" r:id="rId6"/>
    <p:sldId id="260" r:id="rId7"/>
    <p:sldId id="261"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auqi Choki" initials="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DDDE"/>
    <a:srgbClr val="0B3F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7" d="100"/>
          <a:sy n="87" d="100"/>
        </p:scale>
        <p:origin x="38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commentAuthors" Target="commentAuthors.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2C25B-5C63-454F-B578-04E0B087BDC1}" type="datetimeFigureOut">
              <a:rPr lang="en-MY" smtClean="0"/>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9D2EA-87DD-4C05-9A05-5D3FA53B79EA}" type="slidenum">
              <a:rPr lang="en-MY" smtClean="0"/>
            </a:fld>
            <a:endParaRPr lang="en-MY"/>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endParaRPr lang="en-US" spc="200" dirty="0"/>
          </a:p>
        </p:txBody>
      </p:sp>
      <p:sp>
        <p:nvSpPr>
          <p:cNvPr id="10" name="Slide Number Placeholder 5"/>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fld>
            <a:endParaRPr lang="en-US" dirty="0"/>
          </a:p>
        </p:txBody>
      </p:sp>
      <p:sp>
        <p:nvSpPr>
          <p:cNvPr id="11" name="Date Placeholder 3"/>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48056" y="1956816"/>
            <a:ext cx="11301984" cy="399592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fld>
            <a:endParaRPr lang="en-US"/>
          </a:p>
        </p:txBody>
      </p:sp>
      <p:sp>
        <p:nvSpPr>
          <p:cNvPr id="5" name="Footer Placeholder 4"/>
          <p:cNvSpPr>
            <a:spLocks noGrp="1"/>
          </p:cNvSpPr>
          <p:nvPr>
            <p:ph type="ftr" sz="quarter" idx="11"/>
          </p:nvPr>
        </p:nvSpPr>
        <p:spPr/>
        <p:txBody>
          <a:bodyPr/>
          <a:lstStyle/>
          <a:p>
            <a:r>
              <a:rPr lang="en-US"/>
              <a:t>Sample Footer Text</a:t>
            </a:r>
            <a:endParaRPr lang="en-US"/>
          </a:p>
        </p:txBody>
      </p:sp>
      <p:sp>
        <p:nvSpPr>
          <p:cNvPr id="6" name="Slide Number Placeholder 5"/>
          <p:cNvSpPr>
            <a:spLocks noGrp="1"/>
          </p:cNvSpPr>
          <p:nvPr>
            <p:ph type="sldNum" sz="quarter" idx="12"/>
          </p:nvPr>
        </p:nvSpPr>
        <p:spPr/>
        <p:txBody>
          <a:bodyPr/>
          <a:lstStyle/>
          <a:p>
            <a:fld id="{0D309695-DEC3-40DA-9DF5-330280C9D0E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38912" y="438912"/>
            <a:ext cx="9436608" cy="550468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fld>
            <a:endParaRPr lang="en-US"/>
          </a:p>
        </p:txBody>
      </p:sp>
      <p:sp>
        <p:nvSpPr>
          <p:cNvPr id="5" name="Footer Placeholder 4"/>
          <p:cNvSpPr>
            <a:spLocks noGrp="1"/>
          </p:cNvSpPr>
          <p:nvPr>
            <p:ph type="ftr" sz="quarter" idx="11"/>
          </p:nvPr>
        </p:nvSpPr>
        <p:spPr/>
        <p:txBody>
          <a:bodyPr/>
          <a:lstStyle/>
          <a:p>
            <a:r>
              <a:rPr lang="en-US"/>
              <a:t>Sample Footer Text</a:t>
            </a:r>
            <a:endParaRPr lang="en-US"/>
          </a:p>
        </p:txBody>
      </p:sp>
      <p:sp>
        <p:nvSpPr>
          <p:cNvPr id="6" name="Slide Number Placeholder 5"/>
          <p:cNvSpPr>
            <a:spLocks noGrp="1"/>
          </p:cNvSpPr>
          <p:nvPr>
            <p:ph type="sldNum" sz="quarter" idx="12"/>
          </p:nvPr>
        </p:nvSpPr>
        <p:spPr/>
        <p:txBody>
          <a:bodyPr/>
          <a:lstStyle/>
          <a:p>
            <a:fld id="{0D309695-DEC3-40DA-9DF5-330280C9D0E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p>
            <a:r>
              <a:rPr lang="en-US"/>
              <a:t>Click to edit Master title style</a:t>
            </a:r>
            <a:endParaRPr lang="en-US" dirty="0"/>
          </a:p>
        </p:txBody>
      </p:sp>
      <p:sp>
        <p:nvSpPr>
          <p:cNvPr id="3" name="Content Placeholder 2"/>
          <p:cNvSpPr>
            <a:spLocks noGrp="1"/>
          </p:cNvSpPr>
          <p:nvPr>
            <p:ph idx="1"/>
          </p:nvPr>
        </p:nvSpPr>
        <p:spPr>
          <a:xfrm>
            <a:off x="448056" y="1735200"/>
            <a:ext cx="11293200" cy="3783013"/>
          </a:xfrm>
        </p:spPr>
        <p:txBody>
          <a:bodyPr wrap="square"/>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Footer Placeholder 4"/>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endParaRPr lang="en-US" spc="200" dirty="0"/>
          </a:p>
        </p:txBody>
      </p:sp>
      <p:sp>
        <p:nvSpPr>
          <p:cNvPr id="8" name="Slide Number Placeholder 5"/>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fld>
            <a:endParaRPr lang="en-US" dirty="0"/>
          </a:p>
        </p:txBody>
      </p:sp>
      <p:sp>
        <p:nvSpPr>
          <p:cNvPr id="9" name="Date Placeholder 3"/>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fld>
            <a:endParaRPr lang="en-US"/>
          </a:p>
        </p:txBody>
      </p:sp>
      <p:sp>
        <p:nvSpPr>
          <p:cNvPr id="5" name="Footer Placeholder 4"/>
          <p:cNvSpPr>
            <a:spLocks noGrp="1"/>
          </p:cNvSpPr>
          <p:nvPr>
            <p:ph type="ftr" sz="quarter" idx="11"/>
          </p:nvPr>
        </p:nvSpPr>
        <p:spPr/>
        <p:txBody>
          <a:bodyPr/>
          <a:lstStyle/>
          <a:p>
            <a:r>
              <a:rPr lang="en-US"/>
              <a:t>Sample Footer Text</a:t>
            </a:r>
            <a:endParaRPr lang="en-US"/>
          </a:p>
        </p:txBody>
      </p:sp>
      <p:sp>
        <p:nvSpPr>
          <p:cNvPr id="6" name="Slide Number Placeholder 5"/>
          <p:cNvSpPr>
            <a:spLocks noGrp="1"/>
          </p:cNvSpPr>
          <p:nvPr>
            <p:ph type="sldNum" sz="quarter" idx="12"/>
          </p:nvPr>
        </p:nvSpPr>
        <p:spPr/>
        <p:txBody>
          <a:bodyPr rIns="219456"/>
          <a:lstStyle/>
          <a:p>
            <a:fld id="{0D309695-DEC3-40DA-9DF5-330280C9D0E8}" type="slidenum">
              <a:rPr lang="en-US" smtClean="0"/>
            </a:fld>
            <a:endParaRPr lang="en-US"/>
          </a:p>
        </p:txBody>
      </p:sp>
      <p:cxnSp>
        <p:nvCxnSpPr>
          <p:cNvPr id="8" name="Straight Connector 7"/>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48056" y="1735200"/>
            <a:ext cx="5431536" cy="4214750"/>
          </a:xfrm>
        </p:spPr>
        <p:txBody>
          <a:bodyPr/>
          <a:lstStyle>
            <a:lvl1pPr marL="450215">
              <a:defRPr/>
            </a:lvl1pPr>
            <a:lvl2pPr marL="899795">
              <a:defRPr/>
            </a:lvl2pPr>
            <a:lvl3pPr marL="1350010">
              <a:defRPr/>
            </a:lvl3pPr>
            <a:lvl4pPr marL="1800225">
              <a:defRPr/>
            </a:lvl4pPr>
            <a:lvl5pPr marL="2249805">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09360" y="1735200"/>
            <a:ext cx="5431536" cy="4214750"/>
          </a:xfrm>
        </p:spPr>
        <p:txBody>
          <a:bodyPr/>
          <a:lstStyle>
            <a:lvl2pPr marL="899795">
              <a:defRPr/>
            </a:lvl2pPr>
            <a:lvl3pPr marL="1350010">
              <a:defRPr/>
            </a:lvl3pPr>
            <a:lvl4pPr marL="1800225">
              <a:defRPr/>
            </a:lvl4pPr>
            <a:lvl5pPr marL="2430145">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fld>
            <a:endParaRPr lang="en-US"/>
          </a:p>
        </p:txBody>
      </p:sp>
      <p:sp>
        <p:nvSpPr>
          <p:cNvPr id="6" name="Footer Placeholder 5"/>
          <p:cNvSpPr>
            <a:spLocks noGrp="1"/>
          </p:cNvSpPr>
          <p:nvPr>
            <p:ph type="ftr" sz="quarter" idx="11"/>
          </p:nvPr>
        </p:nvSpPr>
        <p:spPr/>
        <p:txBody>
          <a:bodyPr/>
          <a:lstStyle/>
          <a:p>
            <a:r>
              <a:rPr lang="en-US"/>
              <a:t>Sample Footer Text</a:t>
            </a:r>
            <a:endParaRPr lang="en-US"/>
          </a:p>
        </p:txBody>
      </p:sp>
      <p:sp>
        <p:nvSpPr>
          <p:cNvPr id="7" name="Slide Number Placeholder 6"/>
          <p:cNvSpPr>
            <a:spLocks noGrp="1"/>
          </p:cNvSpPr>
          <p:nvPr>
            <p:ph type="sldNum" sz="quarter" idx="12"/>
          </p:nvPr>
        </p:nvSpPr>
        <p:spPr/>
        <p:txBody>
          <a:bodyPr rIns="219456"/>
          <a:lstStyle/>
          <a:p>
            <a:fld id="{0D309695-DEC3-40DA-9DF5-330280C9D0E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48056" y="2752344"/>
            <a:ext cx="5431536" cy="32004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309360" y="2752344"/>
            <a:ext cx="5431536" cy="32004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fld>
            <a:endParaRPr lang="en-US" dirty="0"/>
          </a:p>
        </p:txBody>
      </p:sp>
      <p:sp>
        <p:nvSpPr>
          <p:cNvPr id="8" name="Footer Placeholder 7"/>
          <p:cNvSpPr>
            <a:spLocks noGrp="1"/>
          </p:cNvSpPr>
          <p:nvPr>
            <p:ph type="ftr" sz="quarter" idx="11"/>
          </p:nvPr>
        </p:nvSpPr>
        <p:spPr/>
        <p:txBody>
          <a:bodyPr/>
          <a:lstStyle/>
          <a:p>
            <a:r>
              <a:rPr lang="en-US"/>
              <a:t>Sample Footer Text</a:t>
            </a:r>
            <a:endParaRPr lang="en-US"/>
          </a:p>
        </p:txBody>
      </p:sp>
      <p:sp>
        <p:nvSpPr>
          <p:cNvPr id="9" name="Slide Number Placeholder 8"/>
          <p:cNvSpPr>
            <a:spLocks noGrp="1"/>
          </p:cNvSpPr>
          <p:nvPr>
            <p:ph type="sldNum" sz="quarter" idx="12"/>
          </p:nvPr>
        </p:nvSpPr>
        <p:spPr/>
        <p:txBody>
          <a:bodyPr rIns="219456"/>
          <a:lstStyle/>
          <a:p>
            <a:fld id="{0D309695-DEC3-40DA-9DF5-330280C9D0E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fld>
            <a:endParaRPr lang="en-US"/>
          </a:p>
        </p:txBody>
      </p:sp>
      <p:sp>
        <p:nvSpPr>
          <p:cNvPr id="4" name="Footer Placeholder 3"/>
          <p:cNvSpPr>
            <a:spLocks noGrp="1"/>
          </p:cNvSpPr>
          <p:nvPr>
            <p:ph type="ftr" sz="quarter" idx="11"/>
          </p:nvPr>
        </p:nvSpPr>
        <p:spPr/>
        <p:txBody>
          <a:bodyPr/>
          <a:lstStyle/>
          <a:p>
            <a:r>
              <a:rPr lang="en-US"/>
              <a:t>Sample Footer Text</a:t>
            </a:r>
            <a:endParaRPr lang="en-US"/>
          </a:p>
        </p:txBody>
      </p:sp>
      <p:sp>
        <p:nvSpPr>
          <p:cNvPr id="5" name="Slide Number Placeholder 4"/>
          <p:cNvSpPr>
            <a:spLocks noGrp="1"/>
          </p:cNvSpPr>
          <p:nvPr>
            <p:ph type="sldNum" sz="quarter" idx="12"/>
          </p:nvPr>
        </p:nvSpPr>
        <p:spPr/>
        <p:txBody>
          <a:bodyPr rIns="219456"/>
          <a:lstStyle/>
          <a:p>
            <a:fld id="{0D309695-DEC3-40DA-9DF5-330280C9D0E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fld>
            <a:endParaRPr lang="en-US"/>
          </a:p>
        </p:txBody>
      </p:sp>
      <p:sp>
        <p:nvSpPr>
          <p:cNvPr id="3" name="Footer Placeholder 2"/>
          <p:cNvSpPr>
            <a:spLocks noGrp="1"/>
          </p:cNvSpPr>
          <p:nvPr>
            <p:ph type="ftr" sz="quarter" idx="11"/>
          </p:nvPr>
        </p:nvSpPr>
        <p:spPr/>
        <p:txBody>
          <a:bodyPr/>
          <a:lstStyle/>
          <a:p>
            <a:r>
              <a:rPr lang="en-US"/>
              <a:t>Sample Footer Text</a:t>
            </a:r>
            <a:endParaRPr lang="en-US"/>
          </a:p>
        </p:txBody>
      </p:sp>
      <p:sp>
        <p:nvSpPr>
          <p:cNvPr id="4" name="Slide Number Placeholder 3"/>
          <p:cNvSpPr>
            <a:spLocks noGrp="1"/>
          </p:cNvSpPr>
          <p:nvPr>
            <p:ph type="sldNum" sz="quarter" idx="12"/>
          </p:nvPr>
        </p:nvSpPr>
        <p:spPr/>
        <p:txBody>
          <a:bodyPr/>
          <a:lstStyle/>
          <a:p>
            <a:fld id="{0D309695-DEC3-40DA-9DF5-330280C9D0E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fld>
            <a:endParaRPr lang="en-US"/>
          </a:p>
        </p:txBody>
      </p:sp>
      <p:sp>
        <p:nvSpPr>
          <p:cNvPr id="6" name="Footer Placeholder 5"/>
          <p:cNvSpPr>
            <a:spLocks noGrp="1"/>
          </p:cNvSpPr>
          <p:nvPr>
            <p:ph type="ftr" sz="quarter" idx="11"/>
          </p:nvPr>
        </p:nvSpPr>
        <p:spPr/>
        <p:txBody>
          <a:bodyPr/>
          <a:lstStyle/>
          <a:p>
            <a:r>
              <a:rPr lang="en-US"/>
              <a:t>Sample Footer Text</a:t>
            </a:r>
            <a:endParaRPr lang="en-US"/>
          </a:p>
        </p:txBody>
      </p:sp>
      <p:sp>
        <p:nvSpPr>
          <p:cNvPr id="7" name="Slide Number Placeholder 6"/>
          <p:cNvSpPr>
            <a:spLocks noGrp="1"/>
          </p:cNvSpPr>
          <p:nvPr>
            <p:ph type="sldNum" sz="quarter" idx="12"/>
          </p:nvPr>
        </p:nvSpPr>
        <p:spPr/>
        <p:txBody>
          <a:bodyPr/>
          <a:lstStyle/>
          <a:p>
            <a:fld id="{0D309695-DEC3-40DA-9DF5-330280C9D0E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fld>
            <a:endParaRPr lang="en-US"/>
          </a:p>
        </p:txBody>
      </p:sp>
      <p:sp>
        <p:nvSpPr>
          <p:cNvPr id="6" name="Footer Placeholder 5"/>
          <p:cNvSpPr>
            <a:spLocks noGrp="1"/>
          </p:cNvSpPr>
          <p:nvPr>
            <p:ph type="ftr" sz="quarter" idx="11"/>
          </p:nvPr>
        </p:nvSpPr>
        <p:spPr/>
        <p:txBody>
          <a:bodyPr/>
          <a:lstStyle/>
          <a:p>
            <a:r>
              <a:rPr lang="en-US"/>
              <a:t>Sample Footer Text</a:t>
            </a:r>
            <a:endParaRPr lang="en-US"/>
          </a:p>
        </p:txBody>
      </p:sp>
      <p:sp>
        <p:nvSpPr>
          <p:cNvPr id="7" name="Slide Number Placeholder 6"/>
          <p:cNvSpPr>
            <a:spLocks noGrp="1"/>
          </p:cNvSpPr>
          <p:nvPr>
            <p:ph type="sldNum" sz="quarter" idx="12"/>
          </p:nvPr>
        </p:nvSpPr>
        <p:spPr/>
        <p:txBody>
          <a:bodyPr/>
          <a:lstStyle/>
          <a:p>
            <a:fld id="{0D309695-DEC3-40DA-9DF5-330280C9D0E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endParaRPr lang="en-US" spc="200" dirty="0"/>
          </a:p>
        </p:txBody>
      </p:sp>
      <p:sp>
        <p:nvSpPr>
          <p:cNvPr id="6" name="Slide Number Placeholder 5"/>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fld>
            <a:endParaRPr lang="en-US" dirty="0"/>
          </a:p>
        </p:txBody>
      </p:sp>
      <p:sp>
        <p:nvSpPr>
          <p:cNvPr id="10" name="Date Placeholder 3"/>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215" indent="-448310"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899795" indent="-448310"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10" indent="-448310"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225" indent="-448310"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49805" indent="-448310"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8055" y="1060282"/>
            <a:ext cx="6493725" cy="1524655"/>
          </a:xfrm>
        </p:spPr>
        <p:txBody>
          <a:bodyPr anchor="ctr">
            <a:noAutofit/>
          </a:bodyPr>
          <a:lstStyle/>
          <a:p>
            <a:pPr algn="ctr"/>
            <a:r>
              <a:rPr lang="en-US" sz="4800" spc="446" dirty="0">
                <a:latin typeface="Algerian" panose="04020705040A02060702" pitchFamily="82" charset="0"/>
              </a:rPr>
              <a:t>ARTIFICIAL INTELLIGENCE </a:t>
            </a:r>
            <a:br>
              <a:rPr lang="en-US" sz="4800" spc="446" dirty="0">
                <a:latin typeface="Algerian" panose="04020705040A02060702" pitchFamily="82" charset="0"/>
              </a:rPr>
            </a:br>
            <a:r>
              <a:rPr lang="en-US" sz="4800" spc="446" dirty="0">
                <a:latin typeface="Algerian" panose="04020705040A02060702" pitchFamily="82" charset="0"/>
              </a:rPr>
              <a:t>BITI 1113</a:t>
            </a:r>
            <a:endParaRPr lang="en-MY" sz="4800" dirty="0">
              <a:latin typeface="Algerian" panose="04020705040A02060702" pitchFamily="82" charset="0"/>
            </a:endParaRPr>
          </a:p>
        </p:txBody>
      </p:sp>
      <p:sp>
        <p:nvSpPr>
          <p:cNvPr id="3" name="Subtitle 2"/>
          <p:cNvSpPr>
            <a:spLocks noGrp="1"/>
          </p:cNvSpPr>
          <p:nvPr>
            <p:ph type="subTitle" idx="1"/>
          </p:nvPr>
        </p:nvSpPr>
        <p:spPr>
          <a:xfrm>
            <a:off x="0" y="3029815"/>
            <a:ext cx="7376733" cy="3121823"/>
          </a:xfrm>
        </p:spPr>
        <p:txBody>
          <a:bodyPr>
            <a:normAutofit/>
          </a:bodyPr>
          <a:lstStyle/>
          <a:p>
            <a:pPr algn="ctr">
              <a:lnSpc>
                <a:spcPct val="110000"/>
              </a:lnSpc>
            </a:pPr>
            <a:r>
              <a:rPr lang="en-US" sz="6400" b="0" i="0" dirty="0">
                <a:effectLst/>
                <a:latin typeface="-apple-system"/>
              </a:rPr>
              <a:t> </a:t>
            </a:r>
            <a:r>
              <a:rPr lang="en-US" sz="4800" b="0" i="0" dirty="0">
                <a:effectLst/>
                <a:latin typeface="Rockwell Nova Extra Bold" panose="02060903020205020403" pitchFamily="18" charset="0"/>
              </a:rPr>
              <a:t>Lanes Detection for Self Driving Car</a:t>
            </a:r>
            <a:endParaRPr lang="en-MY" sz="6400" dirty="0">
              <a:latin typeface="Rockwell Nova Extra Bold" panose="02060903020205020403" pitchFamily="18" charset="0"/>
            </a:endParaRPr>
          </a:p>
        </p:txBody>
      </p:sp>
      <p:pic>
        <p:nvPicPr>
          <p:cNvPr id="6" name="Picture 5" descr="A picture containing road, way, scene, outdoor&#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177" r="10211" b="3"/>
          <a:stretch>
            <a:fillRect/>
          </a:stretch>
        </p:blipFill>
        <p:spPr>
          <a:xfrm>
            <a:off x="7390580" y="543258"/>
            <a:ext cx="4352620" cy="3035651"/>
          </a:xfrm>
          <a:custGeom>
            <a:avLst/>
            <a:gdLst/>
            <a:ahLst/>
            <a:cxnLst/>
            <a:rect l="l" t="t" r="r" b="b"/>
            <a:pathLst>
              <a:path w="3492001" h="2435429">
                <a:moveTo>
                  <a:pt x="0" y="0"/>
                </a:moveTo>
                <a:lnTo>
                  <a:pt x="3492001" y="0"/>
                </a:lnTo>
                <a:lnTo>
                  <a:pt x="3492001" y="2435429"/>
                </a:lnTo>
                <a:lnTo>
                  <a:pt x="0" y="2435429"/>
                </a:lnTo>
                <a:close/>
              </a:path>
            </a:pathLst>
          </a:custGeom>
        </p:spPr>
      </p:pic>
      <p:pic>
        <p:nvPicPr>
          <p:cNvPr id="4" name="Picture 3" descr="Electronic circuit board"/>
          <p:cNvPicPr>
            <a:picLocks noChangeAspect="1"/>
          </p:cNvPicPr>
          <p:nvPr/>
        </p:nvPicPr>
        <p:blipFill rotWithShape="1">
          <a:blip r:embed="rId2"/>
          <a:srcRect l="4147" r="3" b="3"/>
          <a:stretch>
            <a:fillRect/>
          </a:stretch>
        </p:blipFill>
        <p:spPr>
          <a:xfrm>
            <a:off x="7390580" y="3672166"/>
            <a:ext cx="4358006" cy="3034837"/>
          </a:xfrm>
          <a:custGeom>
            <a:avLst/>
            <a:gdLst/>
            <a:ahLst/>
            <a:cxnLst/>
            <a:rect l="l" t="t" r="r" b="b"/>
            <a:pathLst>
              <a:path w="3492000" h="2431766">
                <a:moveTo>
                  <a:pt x="0" y="0"/>
                </a:moveTo>
                <a:lnTo>
                  <a:pt x="3492000" y="0"/>
                </a:lnTo>
                <a:lnTo>
                  <a:pt x="3492000" y="2431766"/>
                </a:lnTo>
                <a:lnTo>
                  <a:pt x="0" y="2431766"/>
                </a:ln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mall yellow car&#10;&#10;Description automatically generated with medium confidence"/>
          <p:cNvPicPr>
            <a:picLocks noChangeAspect="1"/>
          </p:cNvPicPr>
          <p:nvPr/>
        </p:nvPicPr>
        <p:blipFill rotWithShape="1">
          <a:blip r:embed="rId1">
            <a:extLst>
              <a:ext uri="{28A0092B-C50C-407E-A947-70E740481C1C}">
                <a14:useLocalDpi xmlns:a14="http://schemas.microsoft.com/office/drawing/2010/main" val="0"/>
              </a:ext>
            </a:extLst>
          </a:blip>
          <a:srcRect t="34781" b="30727"/>
          <a:stretch>
            <a:fillRect/>
          </a:stretch>
        </p:blipFill>
        <p:spPr>
          <a:xfrm>
            <a:off x="82837" y="2517191"/>
            <a:ext cx="10611941" cy="4679196"/>
          </a:xfrm>
          <a:prstGeom prst="rect">
            <a:avLst/>
          </a:prstGeom>
        </p:spPr>
      </p:pic>
      <p:pic>
        <p:nvPicPr>
          <p:cNvPr id="16" name="Picture 15" descr="A person holding a baby&#10;&#10;Description automatically generated with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6930" y="1329356"/>
            <a:ext cx="1749306" cy="2612962"/>
          </a:xfrm>
          <a:prstGeom prst="rect">
            <a:avLst/>
          </a:prstGeom>
        </p:spPr>
      </p:pic>
      <p:pic>
        <p:nvPicPr>
          <p:cNvPr id="14" name="Picture 13" descr="A person posing for a picture&#10;&#10;Description automatically generated with low confidence"/>
          <p:cNvPicPr>
            <a:picLocks noChangeAspect="1"/>
          </p:cNvPicPr>
          <p:nvPr/>
        </p:nvPicPr>
        <p:blipFill rotWithShape="1">
          <a:blip r:embed="rId3">
            <a:extLst>
              <a:ext uri="{28A0092B-C50C-407E-A947-70E740481C1C}">
                <a14:useLocalDpi xmlns:a14="http://schemas.microsoft.com/office/drawing/2010/main" val="0"/>
              </a:ext>
            </a:extLst>
          </a:blip>
          <a:srcRect l="30192" t="11926" r="28005" b="5298"/>
          <a:stretch>
            <a:fillRect/>
          </a:stretch>
        </p:blipFill>
        <p:spPr>
          <a:xfrm>
            <a:off x="9069360" y="3035229"/>
            <a:ext cx="2046509" cy="3689838"/>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4947" t="3911" b="14175"/>
          <a:stretch>
            <a:fillRect/>
          </a:stretch>
        </p:blipFill>
        <p:spPr>
          <a:xfrm rot="16200000">
            <a:off x="3046984" y="4327882"/>
            <a:ext cx="2782748" cy="2011622"/>
          </a:xfrm>
          <a:prstGeom prst="rect">
            <a:avLst/>
          </a:prstGeom>
        </p:spPr>
      </p:pic>
      <p:pic>
        <p:nvPicPr>
          <p:cNvPr id="12" name="Picture 11" descr="A person standing on a bridge in front of a large building&#10;&#10;Description automatically generated with medium confidence"/>
          <p:cNvPicPr>
            <a:picLocks noChangeAspect="1"/>
          </p:cNvPicPr>
          <p:nvPr/>
        </p:nvPicPr>
        <p:blipFill rotWithShape="1">
          <a:blip r:embed="rId5">
            <a:extLst>
              <a:ext uri="{28A0092B-C50C-407E-A947-70E740481C1C}">
                <a14:useLocalDpi xmlns:a14="http://schemas.microsoft.com/office/drawing/2010/main" val="0"/>
              </a:ext>
            </a:extLst>
          </a:blip>
          <a:srcRect l="15050" t="31161" r="17127"/>
          <a:stretch>
            <a:fillRect/>
          </a:stretch>
        </p:blipFill>
        <p:spPr>
          <a:xfrm>
            <a:off x="737000" y="995501"/>
            <a:ext cx="2248846" cy="3043381"/>
          </a:xfrm>
          <a:prstGeom prst="rect">
            <a:avLst/>
          </a:prstGeom>
        </p:spPr>
      </p:pic>
      <p:sp>
        <p:nvSpPr>
          <p:cNvPr id="2" name="Rectangle 1"/>
          <p:cNvSpPr/>
          <p:nvPr/>
        </p:nvSpPr>
        <p:spPr>
          <a:xfrm>
            <a:off x="3115663" y="317410"/>
            <a:ext cx="5570756" cy="923330"/>
          </a:xfrm>
          <a:prstGeom prst="rect">
            <a:avLst/>
          </a:prstGeom>
          <a:noFill/>
          <a:ln>
            <a:solidFill>
              <a:srgbClr val="94DDDE"/>
            </a:solidFill>
          </a:ln>
        </p:spPr>
        <p:txBody>
          <a:bodyPr wrap="none" lIns="91440" tIns="45720" rIns="91440" bIns="45720">
            <a:spAutoFit/>
          </a:bodyPr>
          <a:lstStyle/>
          <a:p>
            <a:pPr algn="ctr"/>
            <a:r>
              <a:rPr lang="en-US" sz="5400" b="0" cap="none" spc="0" dirty="0">
                <a:ln w="0"/>
                <a:solidFill>
                  <a:schemeClr val="tx2"/>
                </a:solidFill>
                <a:effectLst>
                  <a:reflection blurRad="6350" stA="53000" endA="300" endPos="35500" dir="5400000" sy="-90000" algn="bl" rotWithShape="0"/>
                </a:effectLst>
              </a:rPr>
              <a:t>Group Members</a:t>
            </a:r>
            <a:endParaRPr lang="en-US" sz="5400" b="0" cap="none" spc="0" dirty="0">
              <a:ln w="0"/>
              <a:solidFill>
                <a:schemeClr val="tx2"/>
              </a:solidFill>
              <a:effectLst>
                <a:reflection blurRad="6350" stA="53000" endA="300" endPos="35500" dir="5400000" sy="-90000" algn="bl" rotWithShape="0"/>
              </a:effectLst>
            </a:endParaRPr>
          </a:p>
        </p:txBody>
      </p:sp>
      <p:sp>
        <p:nvSpPr>
          <p:cNvPr id="5" name="TextBox 4"/>
          <p:cNvSpPr txBox="1"/>
          <p:nvPr/>
        </p:nvSpPr>
        <p:spPr>
          <a:xfrm>
            <a:off x="1353489" y="2850563"/>
            <a:ext cx="3207929" cy="369332"/>
          </a:xfrm>
          <a:prstGeom prst="rect">
            <a:avLst/>
          </a:prstGeom>
          <a:gradFill flip="none" rotWithShape="1">
            <a:gsLst>
              <a:gs pos="0">
                <a:srgbClr val="0B3F5C">
                  <a:shade val="30000"/>
                  <a:satMod val="115000"/>
                </a:srgbClr>
              </a:gs>
              <a:gs pos="50000">
                <a:srgbClr val="0B3F5C">
                  <a:shade val="67500"/>
                  <a:satMod val="115000"/>
                </a:srgbClr>
              </a:gs>
              <a:gs pos="100000">
                <a:srgbClr val="0B3F5C">
                  <a:shade val="100000"/>
                  <a:satMod val="115000"/>
                </a:srgbClr>
              </a:gs>
            </a:gsLst>
            <a:path path="circle">
              <a:fillToRect l="50000" t="50000" r="50000" b="50000"/>
            </a:path>
            <a:tileRect/>
          </a:gradFill>
        </p:spPr>
        <p:txBody>
          <a:bodyPr wrap="none" rtlCol="0">
            <a:spAutoFit/>
          </a:bodyPr>
          <a:lstStyle/>
          <a:p>
            <a:r>
              <a:rPr lang="en-MY" b="0" i="0" dirty="0">
                <a:solidFill>
                  <a:srgbClr val="C9D1D9"/>
                </a:solidFill>
                <a:effectLst/>
                <a:latin typeface="HACKED" panose="02000500000000000000" charset="0"/>
              </a:rPr>
              <a:t>Amirul </a:t>
            </a:r>
            <a:r>
              <a:rPr lang="en-MY" b="0" i="0" dirty="0" err="1">
                <a:solidFill>
                  <a:srgbClr val="C9D1D9"/>
                </a:solidFill>
                <a:effectLst/>
                <a:latin typeface="HACKED" panose="02000500000000000000" charset="0"/>
              </a:rPr>
              <a:t>Aizat</a:t>
            </a:r>
            <a:r>
              <a:rPr lang="en-MY" b="0" i="0" dirty="0">
                <a:solidFill>
                  <a:srgbClr val="C9D1D9"/>
                </a:solidFill>
                <a:effectLst/>
                <a:latin typeface="HACKED" panose="02000500000000000000" charset="0"/>
              </a:rPr>
              <a:t> Bin </a:t>
            </a:r>
            <a:r>
              <a:rPr lang="en-MY" b="0" i="0" dirty="0" err="1">
                <a:solidFill>
                  <a:srgbClr val="C9D1D9"/>
                </a:solidFill>
                <a:effectLst/>
                <a:latin typeface="HACKED" panose="02000500000000000000" charset="0"/>
              </a:rPr>
              <a:t>Rosli</a:t>
            </a:r>
            <a:r>
              <a:rPr lang="en-MY" b="0" i="0" dirty="0">
                <a:solidFill>
                  <a:srgbClr val="C9D1D9"/>
                </a:solidFill>
                <a:effectLst/>
                <a:latin typeface="HACKED" panose="02000500000000000000" charset="0"/>
              </a:rPr>
              <a:t> B031910118</a:t>
            </a:r>
            <a:endParaRPr lang="en-MY" dirty="0">
              <a:latin typeface="HACKED" panose="02000500000000000000" charset="0"/>
            </a:endParaRPr>
          </a:p>
        </p:txBody>
      </p:sp>
      <p:sp>
        <p:nvSpPr>
          <p:cNvPr id="6" name="TextBox 5"/>
          <p:cNvSpPr txBox="1"/>
          <p:nvPr/>
        </p:nvSpPr>
        <p:spPr>
          <a:xfrm>
            <a:off x="219808" y="4297361"/>
            <a:ext cx="3873176" cy="369332"/>
          </a:xfrm>
          <a:prstGeom prst="rect">
            <a:avLst/>
          </a:prstGeom>
          <a:gradFill flip="none" rotWithShape="1">
            <a:gsLst>
              <a:gs pos="0">
                <a:srgbClr val="0B3F5C">
                  <a:shade val="30000"/>
                  <a:satMod val="115000"/>
                </a:srgbClr>
              </a:gs>
              <a:gs pos="50000">
                <a:srgbClr val="0B3F5C">
                  <a:shade val="67500"/>
                  <a:satMod val="115000"/>
                </a:srgbClr>
              </a:gs>
              <a:gs pos="100000">
                <a:srgbClr val="0B3F5C">
                  <a:shade val="100000"/>
                  <a:satMod val="115000"/>
                </a:srgbClr>
              </a:gs>
            </a:gsLst>
            <a:path path="circle">
              <a:fillToRect l="50000" t="50000" r="50000" b="50000"/>
            </a:path>
            <a:tileRect/>
          </a:gradFill>
        </p:spPr>
        <p:txBody>
          <a:bodyPr wrap="none" rtlCol="0">
            <a:spAutoFit/>
          </a:bodyPr>
          <a:lstStyle/>
          <a:p>
            <a:r>
              <a:rPr lang="de-DE" b="0" i="0" dirty="0">
                <a:solidFill>
                  <a:srgbClr val="C9D1D9"/>
                </a:solidFill>
                <a:effectLst/>
                <a:latin typeface="HACKED" panose="02000500000000000000" charset="0"/>
              </a:rPr>
              <a:t>Ahmad Firdaus bin Mohamad B031910133</a:t>
            </a:r>
            <a:endParaRPr lang="en-MY" dirty="0">
              <a:latin typeface="HACKED" panose="02000500000000000000" charset="0"/>
            </a:endParaRPr>
          </a:p>
        </p:txBody>
      </p:sp>
      <p:sp>
        <p:nvSpPr>
          <p:cNvPr id="7" name="TextBox 6"/>
          <p:cNvSpPr txBox="1"/>
          <p:nvPr/>
        </p:nvSpPr>
        <p:spPr>
          <a:xfrm>
            <a:off x="6700080" y="5563664"/>
            <a:ext cx="4160113" cy="369332"/>
          </a:xfrm>
          <a:prstGeom prst="rect">
            <a:avLst/>
          </a:prstGeom>
          <a:gradFill flip="none" rotWithShape="1">
            <a:gsLst>
              <a:gs pos="0">
                <a:srgbClr val="0B3F5C">
                  <a:shade val="30000"/>
                  <a:satMod val="115000"/>
                </a:srgbClr>
              </a:gs>
              <a:gs pos="50000">
                <a:srgbClr val="0B3F5C">
                  <a:shade val="67500"/>
                  <a:satMod val="115000"/>
                </a:srgbClr>
              </a:gs>
              <a:gs pos="100000">
                <a:srgbClr val="0B3F5C">
                  <a:shade val="100000"/>
                  <a:satMod val="115000"/>
                </a:srgbClr>
              </a:gs>
            </a:gsLst>
            <a:lin ang="0" scaled="1"/>
            <a:tileRect/>
          </a:gradFill>
        </p:spPr>
        <p:txBody>
          <a:bodyPr wrap="none" rtlCol="0">
            <a:spAutoFit/>
          </a:bodyPr>
          <a:lstStyle/>
          <a:p>
            <a:r>
              <a:rPr lang="de-DE" b="0" i="0" dirty="0">
                <a:solidFill>
                  <a:srgbClr val="C9D1D9"/>
                </a:solidFill>
                <a:effectLst/>
                <a:latin typeface="HACKED" panose="02000500000000000000" charset="0"/>
              </a:rPr>
              <a:t>Khairil Nur Azizie Bin Shafirudin B031910249</a:t>
            </a:r>
            <a:endParaRPr lang="en-MY" dirty="0">
              <a:latin typeface="HACKED" panose="02000500000000000000" charset="0"/>
            </a:endParaRPr>
          </a:p>
        </p:txBody>
      </p:sp>
      <p:sp>
        <p:nvSpPr>
          <p:cNvPr id="8" name="TextBox 7"/>
          <p:cNvSpPr txBox="1"/>
          <p:nvPr/>
        </p:nvSpPr>
        <p:spPr>
          <a:xfrm>
            <a:off x="7654097" y="2927919"/>
            <a:ext cx="4455066" cy="369332"/>
          </a:xfrm>
          <a:prstGeom prst="rect">
            <a:avLst/>
          </a:prstGeom>
          <a:gradFill flip="none" rotWithShape="1">
            <a:gsLst>
              <a:gs pos="0">
                <a:srgbClr val="0B3F5C">
                  <a:shade val="30000"/>
                  <a:satMod val="115000"/>
                </a:srgbClr>
              </a:gs>
              <a:gs pos="50000">
                <a:srgbClr val="0B3F5C">
                  <a:shade val="67500"/>
                  <a:satMod val="115000"/>
                </a:srgbClr>
              </a:gs>
              <a:gs pos="100000">
                <a:srgbClr val="0B3F5C">
                  <a:shade val="100000"/>
                  <a:satMod val="115000"/>
                </a:srgbClr>
              </a:gs>
            </a:gsLst>
            <a:path path="circle">
              <a:fillToRect l="50000" t="50000" r="50000" b="50000"/>
            </a:path>
            <a:tileRect/>
          </a:gradFill>
        </p:spPr>
        <p:txBody>
          <a:bodyPr wrap="none" rtlCol="0">
            <a:spAutoFit/>
          </a:bodyPr>
          <a:lstStyle/>
          <a:p>
            <a:r>
              <a:rPr lang="en-MY" b="0" i="0" dirty="0">
                <a:solidFill>
                  <a:srgbClr val="C9D1D9"/>
                </a:solidFill>
                <a:effectLst/>
                <a:latin typeface="HACKED" panose="02000500000000000000" charset="0"/>
              </a:rPr>
              <a:t>Mohammad Syauqi bin Abdul </a:t>
            </a:r>
            <a:r>
              <a:rPr lang="en-MY" b="0" i="0" dirty="0" err="1">
                <a:solidFill>
                  <a:srgbClr val="C9D1D9"/>
                </a:solidFill>
                <a:effectLst/>
                <a:latin typeface="HACKED" panose="02000500000000000000" charset="0"/>
              </a:rPr>
              <a:t>latiff</a:t>
            </a:r>
            <a:r>
              <a:rPr lang="en-MY" dirty="0">
                <a:solidFill>
                  <a:srgbClr val="C9D1D9"/>
                </a:solidFill>
                <a:latin typeface="HACKED" panose="02000500000000000000" charset="0"/>
              </a:rPr>
              <a:t> </a:t>
            </a:r>
            <a:r>
              <a:rPr lang="en-MY" b="0" i="0" dirty="0">
                <a:solidFill>
                  <a:srgbClr val="C9D1D9"/>
                </a:solidFill>
                <a:effectLst/>
                <a:latin typeface="HACKED" panose="02000500000000000000" charset="0"/>
              </a:rPr>
              <a:t>B031910393</a:t>
            </a:r>
            <a:endParaRPr lang="en-MY" dirty="0">
              <a:latin typeface="HACKED" panose="02000500000000000000"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6610" y="1929135"/>
            <a:ext cx="7598777" cy="4308872"/>
          </a:xfrm>
          <a:prstGeom prst="rect">
            <a:avLst/>
          </a:prstGeom>
          <a:noFill/>
        </p:spPr>
        <p:txBody>
          <a:bodyPr wrap="square" rtlCol="0">
            <a:spAutoFit/>
          </a:bodyPr>
          <a:lstStyle/>
          <a:p>
            <a:pPr algn="ctr">
              <a:buFont typeface="Arial" panose="020B0604020202020204" pitchFamily="34" charset="0"/>
              <a:buChar char="•"/>
            </a:pPr>
            <a:r>
              <a:rPr lang="en-US" sz="3200" b="0" i="0" dirty="0">
                <a:solidFill>
                  <a:srgbClr val="C9D1D9"/>
                </a:solidFill>
                <a:effectLst/>
                <a:latin typeface="Futura-Medium" panose="020B0600000000000000" pitchFamily="34" charset="0"/>
              </a:rPr>
              <a:t>Break out the project goal into more specific objectives</a:t>
            </a:r>
            <a:endParaRPr lang="en-US" sz="3200" b="0" i="0" dirty="0">
              <a:solidFill>
                <a:srgbClr val="C9D1D9"/>
              </a:solidFill>
              <a:effectLst/>
              <a:latin typeface="Futura-Medium" panose="020B0600000000000000" pitchFamily="34" charset="0"/>
            </a:endParaRPr>
          </a:p>
          <a:p>
            <a:pPr algn="ctr">
              <a:buFont typeface="Arial" panose="020B0604020202020204" pitchFamily="34" charset="0"/>
              <a:buChar char="•"/>
            </a:pPr>
            <a:endParaRPr lang="en-US" sz="3200" b="0" i="0" dirty="0">
              <a:solidFill>
                <a:srgbClr val="C9D1D9"/>
              </a:solidFill>
              <a:effectLst/>
              <a:latin typeface="Futura-Medium" panose="020B0600000000000000" pitchFamily="34" charset="0"/>
            </a:endParaRPr>
          </a:p>
          <a:p>
            <a:pPr algn="ctr">
              <a:buFont typeface="Arial" panose="020B0604020202020204" pitchFamily="34" charset="0"/>
              <a:buChar char="•"/>
            </a:pPr>
            <a:r>
              <a:rPr lang="en-US" sz="3200" b="0" i="0" dirty="0">
                <a:solidFill>
                  <a:srgbClr val="C9D1D9"/>
                </a:solidFill>
                <a:effectLst/>
                <a:latin typeface="Futura-Medium" panose="020B0600000000000000" pitchFamily="34" charset="0"/>
              </a:rPr>
              <a:t>Minimize the road accident due to human error</a:t>
            </a:r>
            <a:endParaRPr lang="en-US" sz="3200" b="0" i="0" dirty="0">
              <a:solidFill>
                <a:srgbClr val="C9D1D9"/>
              </a:solidFill>
              <a:effectLst/>
              <a:latin typeface="Futura-Medium" panose="020B0600000000000000" pitchFamily="34" charset="0"/>
            </a:endParaRPr>
          </a:p>
          <a:p>
            <a:pPr algn="ctr"/>
            <a:endParaRPr lang="en-US" sz="3200" b="0" i="0" dirty="0">
              <a:solidFill>
                <a:srgbClr val="C9D1D9"/>
              </a:solidFill>
              <a:effectLst/>
              <a:latin typeface="Futura-Medium" panose="020B0600000000000000" pitchFamily="34" charset="0"/>
            </a:endParaRPr>
          </a:p>
          <a:p>
            <a:pPr algn="ctr">
              <a:buFont typeface="Arial" panose="020B0604020202020204" pitchFamily="34" charset="0"/>
              <a:buChar char="•"/>
            </a:pPr>
            <a:r>
              <a:rPr lang="en-US" sz="3200" b="0" i="0" dirty="0">
                <a:solidFill>
                  <a:srgbClr val="C9D1D9"/>
                </a:solidFill>
                <a:effectLst/>
                <a:latin typeface="Futura-Medium" panose="020B0600000000000000" pitchFamily="34" charset="0"/>
              </a:rPr>
              <a:t>Provide clearer vision to pick lane during driver if the weather is bad</a:t>
            </a:r>
            <a:endParaRPr lang="en-US" sz="3200" b="0" i="0" dirty="0">
              <a:solidFill>
                <a:srgbClr val="C9D1D9"/>
              </a:solidFill>
              <a:effectLst/>
              <a:latin typeface="Futura-Medium" panose="020B0600000000000000" pitchFamily="34" charset="0"/>
            </a:endParaRPr>
          </a:p>
          <a:p>
            <a:endParaRPr lang="en-MY" dirty="0"/>
          </a:p>
        </p:txBody>
      </p:sp>
      <p:sp>
        <p:nvSpPr>
          <p:cNvPr id="5" name="Rectangle 4"/>
          <p:cNvSpPr/>
          <p:nvPr/>
        </p:nvSpPr>
        <p:spPr>
          <a:xfrm>
            <a:off x="3694553" y="426357"/>
            <a:ext cx="4802889" cy="923330"/>
          </a:xfrm>
          <a:prstGeom prst="rect">
            <a:avLst/>
          </a:prstGeom>
          <a:noFill/>
          <a:ln w="28575">
            <a:solidFill>
              <a:srgbClr val="94DDDE"/>
            </a:solidFill>
          </a:ln>
        </p:spPr>
        <p:txBody>
          <a:bodyPr wrap="square" lIns="91440" tIns="45720" rIns="91440" bIns="45720">
            <a:spAutoFit/>
          </a:bodyPr>
          <a:lstStyle/>
          <a:p>
            <a:pPr algn="ctr"/>
            <a:r>
              <a:rPr lang="en-US" sz="5400" b="0" cap="none" spc="0" dirty="0">
                <a:ln w="0"/>
                <a:effectLst>
                  <a:reflection blurRad="6350" stA="53000" endA="300" endPos="35500" dir="5400000" sy="-90000" algn="bl" rotWithShape="0"/>
                </a:effectLst>
              </a:rPr>
              <a:t>Objectives</a:t>
            </a:r>
            <a:endParaRPr lang="en-MY" sz="5400" b="0" cap="none" spc="0" dirty="0">
              <a:ln w="0"/>
              <a:effectLst>
                <a:reflection blurRad="6350" stA="53000" endA="300" endPos="35500" dir="5400000" sy="-90000" algn="bl" rotWithShape="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87905" y="477000"/>
            <a:ext cx="4152346" cy="860400"/>
          </a:xfrm>
          <a:prstGeom prst="rect">
            <a:avLst/>
          </a:prstGeom>
          <a:ln w="28575">
            <a:solidFill>
              <a:srgbClr val="94DDDE"/>
            </a:solidFill>
          </a:ln>
        </p:spPr>
        <p:txBody>
          <a:bodyPr vert="horz" wrap="square" lIns="0" tIns="0" rIns="0" bIns="0" rtlCol="0" anchor="b">
            <a:normAutofit/>
          </a:bodyPr>
          <a:lstStyle/>
          <a:p>
            <a:pPr algn="ctr" defTabSz="914400">
              <a:spcBef>
                <a:spcPct val="0"/>
              </a:spcBef>
              <a:spcAft>
                <a:spcPts val="600"/>
              </a:spcAft>
            </a:pPr>
            <a:r>
              <a:rPr lang="en-US" sz="4400" b="0" cap="none" spc="0" dirty="0">
                <a:ln w="0"/>
                <a:solidFill>
                  <a:schemeClr val="tx2"/>
                </a:solidFill>
                <a:effectLst>
                  <a:reflection blurRad="6350" stA="53000" endA="300" endPos="35500" dir="5400000" sy="-90000" algn="bl" rotWithShape="0"/>
                </a:effectLst>
                <a:latin typeface="HelveticaNeueLT Std" panose="020B0804020202020204" pitchFamily="34" charset="0"/>
                <a:ea typeface="+mj-ea"/>
                <a:cs typeface="+mj-cs"/>
              </a:rPr>
              <a:t>ABSTRACT</a:t>
            </a:r>
            <a:endParaRPr lang="en-US" sz="4400" b="0" cap="none" spc="0" dirty="0">
              <a:ln w="0"/>
              <a:solidFill>
                <a:schemeClr val="tx2"/>
              </a:solidFill>
              <a:effectLst>
                <a:reflection blurRad="6350" stA="53000" endA="300" endPos="35500" dir="5400000" sy="-90000" algn="bl" rotWithShape="0"/>
              </a:effectLst>
              <a:latin typeface="HelveticaNeueLT Std" panose="020B0804020202020204" pitchFamily="34" charset="0"/>
              <a:ea typeface="+mj-ea"/>
              <a:cs typeface="+mj-cs"/>
            </a:endParaRPr>
          </a:p>
        </p:txBody>
      </p:sp>
      <p:cxnSp>
        <p:nvCxnSpPr>
          <p:cNvPr id="13" name="Straight Connector 12"/>
          <p:cNvCxnSpPr>
            <a:cxnSpLocks noGrp="1" noRot="1" noChangeAspect="1" noMove="1" noResize="1" noEditPoints="1" noAdjustHandles="1" noChangeArrowheads="1" noChangeShapeType="1"/>
          </p:cNvCxnSpPr>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48056" y="1944000"/>
            <a:ext cx="5432044" cy="4006800"/>
          </a:xfrm>
          <a:prstGeom prst="rect">
            <a:avLst/>
          </a:prstGeom>
        </p:spPr>
        <p:txBody>
          <a:bodyPr vert="horz" wrap="square" lIns="0" tIns="0" rIns="91440" bIns="0" rtlCol="0">
            <a:normAutofit/>
          </a:bodyPr>
          <a:lstStyle/>
          <a:p>
            <a:pPr indent="-448310" defTabSz="914400">
              <a:lnSpc>
                <a:spcPct val="130000"/>
              </a:lnSpc>
              <a:spcAft>
                <a:spcPts val="600"/>
              </a:spcAft>
              <a:buFont typeface="Calibri Light" panose="020F0302020204030204" pitchFamily="34" charset="0"/>
              <a:buChar char="→"/>
            </a:pPr>
            <a:r>
              <a:rPr lang="en-US" sz="1500" b="0" i="0">
                <a:solidFill>
                  <a:schemeClr val="tx2">
                    <a:alpha val="55000"/>
                  </a:schemeClr>
                </a:solidFill>
                <a:effectLst/>
              </a:rPr>
              <a:t>-&gt; Detecting lane lines while driving on the road is a task for autonomous vehicles. Despite the fact that it appears to be a simple task, it is a critical component of the project. Lane line detection is a vehicle-based system that will assist and give a self-driving car system. It will maintain the automobile on track and assist the drivers with safe driving by employing image processing to do recognition on the road lane. The developer will do the machine training by using Neural Network technique to build the line detector and then build a system that detect lane lines in real-time. The project will need computer vision to do the detection and the available computer vision at the moment is OpenCV library.</a:t>
            </a:r>
            <a:endParaRPr lang="en-US" sz="1500">
              <a:solidFill>
                <a:schemeClr val="tx2">
                  <a:alpha val="55000"/>
                </a:schemeClr>
              </a:solidFill>
            </a:endParaRPr>
          </a:p>
        </p:txBody>
      </p:sp>
      <p:pic>
        <p:nvPicPr>
          <p:cNvPr id="6" name="Picture 5" descr="A picture containing engineering drawing&#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21432" r="10650"/>
          <a:stretch>
            <a:fillRect/>
          </a:stretch>
        </p:blipFill>
        <p:spPr>
          <a:xfrm>
            <a:off x="6307308" y="450000"/>
            <a:ext cx="5441280" cy="550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23393" y="347282"/>
            <a:ext cx="6514949" cy="769441"/>
          </a:xfrm>
          <a:prstGeom prst="rect">
            <a:avLst/>
          </a:prstGeom>
          <a:noFill/>
          <a:ln w="28575">
            <a:solidFill>
              <a:srgbClr val="94DDDE"/>
            </a:solidFill>
          </a:ln>
        </p:spPr>
        <p:txBody>
          <a:bodyPr wrap="square" lIns="91440" tIns="45720" rIns="91440" bIns="45720">
            <a:spAutoFit/>
          </a:bodyPr>
          <a:lstStyle/>
          <a:p>
            <a:pPr algn="ctr"/>
            <a:r>
              <a:rPr lang="en-US" sz="4400" b="0" cap="none" spc="0" dirty="0">
                <a:ln w="0"/>
                <a:solidFill>
                  <a:schemeClr val="tx1">
                    <a:lumMod val="95000"/>
                  </a:schemeClr>
                </a:solidFill>
                <a:effectLst>
                  <a:reflection blurRad="6350" stA="53000" endA="300" endPos="35500" dir="5400000" sy="-90000" algn="bl" rotWithShape="0"/>
                </a:effectLst>
                <a:latin typeface="HelveticaNeueLT Std" panose="020B0804020202020204" pitchFamily="34" charset="0"/>
              </a:rPr>
              <a:t>IMPLEMENTATION</a:t>
            </a:r>
            <a:endParaRPr lang="en-US" sz="4400" b="0" cap="none" spc="0" dirty="0">
              <a:ln w="0"/>
              <a:solidFill>
                <a:schemeClr val="tx1">
                  <a:lumMod val="95000"/>
                </a:schemeClr>
              </a:solidFill>
              <a:effectLst>
                <a:reflection blurRad="6350" stA="53000" endA="300" endPos="35500" dir="5400000" sy="-90000" algn="bl" rotWithShape="0"/>
              </a:effectLst>
              <a:latin typeface="HelveticaNeueLT Std" panose="020B0804020202020204" pitchFamily="34" charset="0"/>
            </a:endParaRPr>
          </a:p>
        </p:txBody>
      </p:sp>
      <p:sp>
        <p:nvSpPr>
          <p:cNvPr id="5" name="TextBox 4"/>
          <p:cNvSpPr txBox="1"/>
          <p:nvPr/>
        </p:nvSpPr>
        <p:spPr>
          <a:xfrm>
            <a:off x="380479" y="2078923"/>
            <a:ext cx="5400388" cy="3693319"/>
          </a:xfrm>
          <a:prstGeom prst="rect">
            <a:avLst/>
          </a:prstGeom>
          <a:noFill/>
        </p:spPr>
        <p:txBody>
          <a:bodyPr wrap="square" rtlCol="0">
            <a:spAutoFit/>
          </a:bodyPr>
          <a:lstStyle/>
          <a:p>
            <a:r>
              <a:rPr lang="en-MY" b="1" i="0" dirty="0">
                <a:solidFill>
                  <a:srgbClr val="C9D1D9"/>
                </a:solidFill>
                <a:effectLst/>
                <a:latin typeface="-apple-system"/>
              </a:rPr>
              <a:t>1.Gaussian Blur</a:t>
            </a:r>
            <a:endParaRPr lang="en-MY" b="1" i="0" dirty="0">
              <a:solidFill>
                <a:srgbClr val="C9D1D9"/>
              </a:solidFill>
              <a:effectLst/>
              <a:latin typeface="-apple-system"/>
            </a:endParaRPr>
          </a:p>
          <a:p>
            <a:endParaRPr lang="en-MY" b="1" i="0" dirty="0">
              <a:solidFill>
                <a:srgbClr val="C9D1D9"/>
              </a:solidFill>
              <a:effectLst/>
              <a:latin typeface="-apple-system"/>
            </a:endParaRPr>
          </a:p>
          <a:p>
            <a:endParaRPr lang="en-US" b="1" i="0" dirty="0">
              <a:solidFill>
                <a:srgbClr val="C9D1D9"/>
              </a:solidFill>
              <a:effectLst/>
              <a:latin typeface="-apple-system"/>
            </a:endParaRPr>
          </a:p>
          <a:p>
            <a:endParaRPr lang="en-US" b="1" dirty="0">
              <a:solidFill>
                <a:srgbClr val="C9D1D9"/>
              </a:solidFill>
              <a:latin typeface="-apple-system"/>
            </a:endParaRPr>
          </a:p>
          <a:p>
            <a:endParaRPr lang="en-US" b="1" i="0" dirty="0">
              <a:solidFill>
                <a:srgbClr val="C9D1D9"/>
              </a:solidFill>
              <a:effectLst/>
              <a:latin typeface="-apple-system"/>
            </a:endParaRPr>
          </a:p>
          <a:p>
            <a:endParaRPr lang="en-US" b="1" dirty="0">
              <a:solidFill>
                <a:srgbClr val="C9D1D9"/>
              </a:solidFill>
              <a:latin typeface="-apple-system"/>
            </a:endParaRPr>
          </a:p>
          <a:p>
            <a:endParaRPr lang="en-US" b="1" i="0" dirty="0">
              <a:solidFill>
                <a:srgbClr val="C9D1D9"/>
              </a:solidFill>
              <a:effectLst/>
              <a:latin typeface="-apple-system"/>
            </a:endParaRPr>
          </a:p>
          <a:p>
            <a:endParaRPr lang="en-US" b="1" dirty="0">
              <a:solidFill>
                <a:srgbClr val="C9D1D9"/>
              </a:solidFill>
              <a:latin typeface="-apple-system"/>
            </a:endParaRPr>
          </a:p>
          <a:p>
            <a:endParaRPr lang="en-US" b="1" i="0" dirty="0">
              <a:solidFill>
                <a:srgbClr val="C9D1D9"/>
              </a:solidFill>
              <a:effectLst/>
              <a:latin typeface="-apple-system"/>
            </a:endParaRPr>
          </a:p>
          <a:p>
            <a:r>
              <a:rPr lang="en-US" b="0" i="0" dirty="0">
                <a:solidFill>
                  <a:srgbClr val="C9D1D9"/>
                </a:solidFill>
                <a:effectLst/>
                <a:latin typeface="-apple-system"/>
              </a:rPr>
              <a:t>Figure show the gradient use to detect road line on the </a:t>
            </a:r>
            <a:r>
              <a:rPr lang="en-US" b="0" i="0" dirty="0" err="1">
                <a:solidFill>
                  <a:srgbClr val="C9D1D9"/>
                </a:solidFill>
                <a:effectLst/>
                <a:latin typeface="-apple-system"/>
              </a:rPr>
              <a:t>road.The</a:t>
            </a:r>
            <a:r>
              <a:rPr lang="en-US" b="0" i="0" dirty="0">
                <a:solidFill>
                  <a:srgbClr val="C9D1D9"/>
                </a:solidFill>
                <a:effectLst/>
                <a:latin typeface="-apple-system"/>
              </a:rPr>
              <a:t> above image shows a Strong gradient on the left and a Weak Gradient on the right.</a:t>
            </a:r>
            <a:endParaRPr lang="en-US" b="1" i="0" dirty="0">
              <a:solidFill>
                <a:srgbClr val="C9D1D9"/>
              </a:solidFill>
              <a:effectLst/>
              <a:latin typeface="-apple-system"/>
            </a:endParaRPr>
          </a:p>
          <a:p>
            <a:endParaRPr lang="en-US" b="1" i="0" dirty="0">
              <a:solidFill>
                <a:srgbClr val="C9D1D9"/>
              </a:solidFill>
              <a:effectLst/>
              <a:latin typeface="-apple-system"/>
            </a:endParaRPr>
          </a:p>
        </p:txBody>
      </p:sp>
      <p:pic>
        <p:nvPicPr>
          <p:cNvPr id="7" name="Picture 6" descr="Text, table, chat or text messag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6635" y="2467943"/>
            <a:ext cx="4013516" cy="2006758"/>
          </a:xfrm>
          <a:prstGeom prst="rect">
            <a:avLst/>
          </a:prstGeom>
        </p:spPr>
      </p:pic>
      <p:sp>
        <p:nvSpPr>
          <p:cNvPr id="10" name="TextBox 9"/>
          <p:cNvSpPr txBox="1"/>
          <p:nvPr/>
        </p:nvSpPr>
        <p:spPr>
          <a:xfrm>
            <a:off x="7154925" y="1940423"/>
            <a:ext cx="3923709" cy="3970318"/>
          </a:xfrm>
          <a:prstGeom prst="rect">
            <a:avLst/>
          </a:prstGeom>
          <a:noFill/>
        </p:spPr>
        <p:txBody>
          <a:bodyPr wrap="square" rtlCol="0">
            <a:spAutoFit/>
          </a:bodyPr>
          <a:lstStyle/>
          <a:p>
            <a:r>
              <a:rPr lang="en-MY" b="1" i="0" dirty="0">
                <a:solidFill>
                  <a:srgbClr val="C9D1D9"/>
                </a:solidFill>
                <a:effectLst/>
                <a:latin typeface="-apple-system"/>
              </a:rPr>
              <a:t>2. Canny Edge Detection</a:t>
            </a:r>
            <a:endParaRPr lang="en-MY" b="1" i="0" dirty="0">
              <a:solidFill>
                <a:srgbClr val="C9D1D9"/>
              </a:solidFill>
              <a:effectLst/>
              <a:latin typeface="-apple-system"/>
            </a:endParaRPr>
          </a:p>
          <a:p>
            <a:r>
              <a:rPr lang="en-MY" b="1" i="0" dirty="0">
                <a:solidFill>
                  <a:srgbClr val="C9D1D9"/>
                </a:solidFill>
                <a:effectLst/>
                <a:latin typeface="-apple-system"/>
              </a:rPr>
              <a:t>-</a:t>
            </a:r>
            <a:r>
              <a:rPr lang="en-US" b="1" i="0" dirty="0">
                <a:solidFill>
                  <a:srgbClr val="C9D1D9"/>
                </a:solidFill>
                <a:effectLst/>
                <a:latin typeface="-apple-system"/>
              </a:rPr>
              <a:t>As the name imply, it is an algorithm to detect edges in our </a:t>
            </a:r>
            <a:r>
              <a:rPr lang="en-US" b="1" i="0" dirty="0" err="1">
                <a:solidFill>
                  <a:srgbClr val="C9D1D9"/>
                </a:solidFill>
                <a:effectLst/>
                <a:latin typeface="-apple-system"/>
              </a:rPr>
              <a:t>image.A</a:t>
            </a:r>
            <a:r>
              <a:rPr lang="en-US" b="1" i="0" dirty="0">
                <a:solidFill>
                  <a:srgbClr val="C9D1D9"/>
                </a:solidFill>
                <a:effectLst/>
                <a:latin typeface="-apple-system"/>
              </a:rPr>
              <a:t> change in intensity of pixel will gives us an edge.</a:t>
            </a:r>
            <a:endParaRPr lang="en-US" b="1" i="0" dirty="0">
              <a:solidFill>
                <a:srgbClr val="C9D1D9"/>
              </a:solidFill>
              <a:effectLst/>
              <a:latin typeface="-apple-system"/>
            </a:endParaRPr>
          </a:p>
          <a:p>
            <a:endParaRPr lang="en-US" b="1" i="0" dirty="0">
              <a:solidFill>
                <a:srgbClr val="C9D1D9"/>
              </a:solidFill>
              <a:effectLst/>
              <a:latin typeface="-apple-system"/>
            </a:endParaRPr>
          </a:p>
          <a:p>
            <a:pPr algn="l"/>
            <a:r>
              <a:rPr lang="en-US" b="0" i="0" dirty="0">
                <a:solidFill>
                  <a:srgbClr val="C9D1D9"/>
                </a:solidFill>
                <a:effectLst/>
                <a:latin typeface="-apple-system"/>
              </a:rPr>
              <a:t>Figure 3 show the code used in implementing the canny edge detection.</a:t>
            </a:r>
            <a:endParaRPr lang="en-US" b="0" i="0" dirty="0">
              <a:solidFill>
                <a:srgbClr val="C9D1D9"/>
              </a:solidFill>
              <a:effectLst/>
              <a:latin typeface="-apple-system"/>
            </a:endParaRPr>
          </a:p>
          <a:p>
            <a:pPr algn="l"/>
            <a:r>
              <a:rPr lang="en-US" b="0" i="0" dirty="0">
                <a:solidFill>
                  <a:srgbClr val="C9D1D9"/>
                </a:solidFill>
                <a:effectLst/>
                <a:latin typeface="-apple-system"/>
              </a:rPr>
              <a:t>where blur represent blur image,</a:t>
            </a:r>
            <a:endParaRPr lang="en-US" b="0" i="0" dirty="0">
              <a:solidFill>
                <a:srgbClr val="C9D1D9"/>
              </a:solidFill>
              <a:effectLst/>
              <a:latin typeface="-apple-system"/>
            </a:endParaRPr>
          </a:p>
          <a:p>
            <a:pPr algn="l"/>
            <a:r>
              <a:rPr lang="en-US" b="0" i="0" dirty="0">
                <a:solidFill>
                  <a:srgbClr val="C9D1D9"/>
                </a:solidFill>
                <a:effectLst/>
                <a:latin typeface="-apple-system"/>
              </a:rPr>
              <a:t> 50 = low threshold ,150 = high </a:t>
            </a:r>
            <a:r>
              <a:rPr lang="en-US" b="0" i="0" dirty="0" err="1">
                <a:solidFill>
                  <a:srgbClr val="C9D1D9"/>
                </a:solidFill>
                <a:effectLst/>
                <a:latin typeface="-apple-system"/>
              </a:rPr>
              <a:t>treshold</a:t>
            </a:r>
            <a:r>
              <a:rPr lang="en-US" b="0" i="0" dirty="0">
                <a:solidFill>
                  <a:srgbClr val="C9D1D9"/>
                </a:solidFill>
                <a:effectLst/>
                <a:latin typeface="-apple-system"/>
              </a:rPr>
              <a:t>.</a:t>
            </a:r>
            <a:endParaRPr lang="en-US" b="0" i="0" dirty="0">
              <a:solidFill>
                <a:srgbClr val="C9D1D9"/>
              </a:solidFill>
              <a:effectLst/>
              <a:latin typeface="-apple-system"/>
            </a:endParaRPr>
          </a:p>
          <a:p>
            <a:endParaRPr lang="en-US" b="1" i="0" dirty="0">
              <a:solidFill>
                <a:srgbClr val="C9D1D9"/>
              </a:solidFill>
              <a:effectLst/>
              <a:latin typeface="-apple-system"/>
            </a:endParaRPr>
          </a:p>
          <a:p>
            <a:endParaRPr lang="en-US" b="1" i="0" dirty="0">
              <a:solidFill>
                <a:srgbClr val="C9D1D9"/>
              </a:solidFill>
              <a:effectLst/>
              <a:latin typeface="-apple-system"/>
            </a:endParaRPr>
          </a:p>
          <a:p>
            <a:endParaRPr lang="en-MY"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808" y="3353043"/>
            <a:ext cx="3572980" cy="320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123" y="1037401"/>
            <a:ext cx="4755874" cy="2308324"/>
          </a:xfrm>
          <a:prstGeom prst="rect">
            <a:avLst/>
          </a:prstGeom>
          <a:noFill/>
        </p:spPr>
        <p:txBody>
          <a:bodyPr wrap="square" rtlCol="0">
            <a:spAutoFit/>
          </a:bodyPr>
          <a:lstStyle/>
          <a:p>
            <a:pPr algn="l"/>
            <a:r>
              <a:rPr lang="en-US" b="1" i="0" dirty="0">
                <a:solidFill>
                  <a:srgbClr val="C9D1D9"/>
                </a:solidFill>
                <a:effectLst/>
                <a:latin typeface="-apple-system"/>
              </a:rPr>
              <a:t>3. Hough Transform</a:t>
            </a:r>
            <a:endParaRPr lang="en-US" b="1" i="0" dirty="0">
              <a:solidFill>
                <a:srgbClr val="C9D1D9"/>
              </a:solidFill>
              <a:effectLst/>
              <a:latin typeface="-apple-system"/>
            </a:endParaRPr>
          </a:p>
          <a:p>
            <a:pPr algn="l"/>
            <a:r>
              <a:rPr lang="en-US" b="0" i="0" dirty="0">
                <a:solidFill>
                  <a:srgbClr val="C9D1D9"/>
                </a:solidFill>
                <a:effectLst/>
                <a:latin typeface="-apple-system"/>
              </a:rPr>
              <a:t>-After detecting the edge in the image using technique above, we will use the technique call </a:t>
            </a:r>
            <a:r>
              <a:rPr lang="en-US" b="0" i="0" dirty="0" err="1">
                <a:solidFill>
                  <a:srgbClr val="C9D1D9"/>
                </a:solidFill>
                <a:effectLst/>
                <a:latin typeface="-apple-system"/>
              </a:rPr>
              <a:t>hough</a:t>
            </a:r>
            <a:r>
              <a:rPr lang="en-US" b="0" i="0" dirty="0">
                <a:solidFill>
                  <a:srgbClr val="C9D1D9"/>
                </a:solidFill>
                <a:effectLst/>
                <a:latin typeface="-apple-system"/>
              </a:rPr>
              <a:t> transform to detect the lane </a:t>
            </a:r>
            <a:r>
              <a:rPr lang="en-US" b="0" i="0" dirty="0" err="1">
                <a:solidFill>
                  <a:srgbClr val="C9D1D9"/>
                </a:solidFill>
                <a:effectLst/>
                <a:latin typeface="-apple-system"/>
              </a:rPr>
              <a:t>lines.But</a:t>
            </a:r>
            <a:r>
              <a:rPr lang="en-US" b="0" i="0" dirty="0">
                <a:solidFill>
                  <a:srgbClr val="C9D1D9"/>
                </a:solidFill>
                <a:effectLst/>
                <a:latin typeface="-apple-system"/>
              </a:rPr>
              <a:t> before that, we need to find </a:t>
            </a:r>
            <a:r>
              <a:rPr lang="en-US" b="1" i="0" dirty="0">
                <a:solidFill>
                  <a:srgbClr val="C9D1D9"/>
                </a:solidFill>
                <a:effectLst/>
                <a:latin typeface="-apple-system"/>
              </a:rPr>
              <a:t>region of interest</a:t>
            </a:r>
            <a:r>
              <a:rPr lang="en-US" b="0" i="0" dirty="0">
                <a:solidFill>
                  <a:srgbClr val="C9D1D9"/>
                </a:solidFill>
                <a:effectLst/>
                <a:latin typeface="-apple-system"/>
              </a:rPr>
              <a:t> in our image by using certain code.</a:t>
            </a:r>
            <a:endParaRPr lang="en-US" b="0" i="0" dirty="0">
              <a:solidFill>
                <a:srgbClr val="C9D1D9"/>
              </a:solidFill>
              <a:effectLst/>
              <a:latin typeface="-apple-system"/>
            </a:endParaRPr>
          </a:p>
          <a:p>
            <a:pPr algn="l"/>
            <a:r>
              <a:rPr lang="en-US" b="0" i="0" dirty="0">
                <a:solidFill>
                  <a:srgbClr val="C9D1D9"/>
                </a:solidFill>
                <a:effectLst/>
                <a:latin typeface="-apple-system"/>
              </a:rPr>
              <a:t>once its </a:t>
            </a:r>
            <a:r>
              <a:rPr lang="en-US" b="0" i="0" dirty="0" err="1">
                <a:solidFill>
                  <a:srgbClr val="C9D1D9"/>
                </a:solidFill>
                <a:effectLst/>
                <a:latin typeface="-apple-system"/>
              </a:rPr>
              <a:t>done,we</a:t>
            </a:r>
            <a:r>
              <a:rPr lang="en-US" b="0" i="0" dirty="0">
                <a:solidFill>
                  <a:srgbClr val="C9D1D9"/>
                </a:solidFill>
                <a:effectLst/>
                <a:latin typeface="-apple-system"/>
              </a:rPr>
              <a:t> create a polygon over as shown</a:t>
            </a:r>
            <a:endParaRPr lang="en-US" b="0" i="0" dirty="0">
              <a:solidFill>
                <a:srgbClr val="C9D1D9"/>
              </a:solidFill>
              <a:effectLst/>
              <a:latin typeface="-apple-system"/>
            </a:endParaRPr>
          </a:p>
          <a:p>
            <a:endParaRPr lang="en-MY" dirty="0"/>
          </a:p>
        </p:txBody>
      </p:sp>
      <p:pic>
        <p:nvPicPr>
          <p:cNvPr id="4" name="Picture 3" descr="Ic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0346" y="3364954"/>
            <a:ext cx="4585428" cy="2308324"/>
          </a:xfrm>
          <a:prstGeom prst="rect">
            <a:avLst/>
          </a:prstGeom>
        </p:spPr>
      </p:pic>
      <p:sp>
        <p:nvSpPr>
          <p:cNvPr id="5" name="TextBox 4"/>
          <p:cNvSpPr txBox="1"/>
          <p:nvPr/>
        </p:nvSpPr>
        <p:spPr>
          <a:xfrm>
            <a:off x="6096000" y="1452899"/>
            <a:ext cx="5737363" cy="1477328"/>
          </a:xfrm>
          <a:prstGeom prst="rect">
            <a:avLst/>
          </a:prstGeom>
          <a:noFill/>
        </p:spPr>
        <p:txBody>
          <a:bodyPr wrap="square" rtlCol="0">
            <a:spAutoFit/>
          </a:bodyPr>
          <a:lstStyle/>
          <a:p>
            <a:r>
              <a:rPr lang="en-US" b="0" i="0" dirty="0">
                <a:solidFill>
                  <a:srgbClr val="C9D1D9"/>
                </a:solidFill>
                <a:effectLst/>
                <a:latin typeface="-apple-system"/>
              </a:rPr>
              <a:t>-0000 represents the black pixels and 11111111 represents the white pixels, denoting the polygon. Now, we apply the </a:t>
            </a:r>
            <a:r>
              <a:rPr lang="en-US" b="0" i="0" dirty="0" err="1">
                <a:solidFill>
                  <a:srgbClr val="C9D1D9"/>
                </a:solidFill>
                <a:effectLst/>
                <a:latin typeface="-apple-system"/>
              </a:rPr>
              <a:t>bitwise_and</a:t>
            </a:r>
            <a:r>
              <a:rPr lang="en-US" b="0" i="0" dirty="0">
                <a:solidFill>
                  <a:srgbClr val="C9D1D9"/>
                </a:solidFill>
                <a:effectLst/>
                <a:latin typeface="-apple-system"/>
              </a:rPr>
              <a:t> in the original image and the mask to obtain the </a:t>
            </a:r>
            <a:r>
              <a:rPr lang="en-US" b="0" i="0" dirty="0" err="1">
                <a:solidFill>
                  <a:srgbClr val="C9D1D9"/>
                </a:solidFill>
                <a:effectLst/>
                <a:latin typeface="-apple-system"/>
              </a:rPr>
              <a:t>masked_image</a:t>
            </a:r>
            <a:r>
              <a:rPr lang="en-US" b="0" i="0" dirty="0">
                <a:solidFill>
                  <a:srgbClr val="C9D1D9"/>
                </a:solidFill>
                <a:effectLst/>
                <a:latin typeface="-apple-system"/>
              </a:rPr>
              <a:t>, which essentially will contain only the region on interest.</a:t>
            </a:r>
            <a:endParaRPr lang="en-MY" dirty="0"/>
          </a:p>
        </p:txBody>
      </p:sp>
      <p:pic>
        <p:nvPicPr>
          <p:cNvPr id="7" name="Picture 6" descr="A picture containing tex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275" y="3700639"/>
            <a:ext cx="5639088" cy="16369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27711" y="414001"/>
            <a:ext cx="3693121" cy="860400"/>
          </a:xfrm>
          <a:prstGeom prst="rect">
            <a:avLst/>
          </a:prstGeom>
          <a:ln w="28575">
            <a:solidFill>
              <a:srgbClr val="94DDDE"/>
            </a:solidFill>
          </a:ln>
        </p:spPr>
        <p:txBody>
          <a:bodyPr vert="horz" wrap="square" lIns="0" tIns="0" rIns="0" bIns="0" rtlCol="0" anchor="b">
            <a:normAutofit/>
          </a:bodyPr>
          <a:lstStyle/>
          <a:p>
            <a:pPr algn="ctr" defTabSz="914400">
              <a:spcBef>
                <a:spcPct val="0"/>
              </a:spcBef>
              <a:spcAft>
                <a:spcPts val="600"/>
              </a:spcAft>
            </a:pPr>
            <a:r>
              <a:rPr lang="en-US" sz="4800" dirty="0">
                <a:ln w="0"/>
                <a:solidFill>
                  <a:schemeClr val="tx2"/>
                </a:solidFill>
                <a:effectLst>
                  <a:reflection blurRad="6350" stA="53000" endA="300" endPos="35500" dir="5400000" sy="-90000" algn="bl" rotWithShape="0"/>
                </a:effectLst>
                <a:ea typeface="+mj-ea"/>
                <a:cs typeface="+mj-cs"/>
              </a:rPr>
              <a:t>RESULT</a:t>
            </a:r>
            <a:endParaRPr lang="en-US" sz="4800" b="0" cap="none" spc="0" dirty="0">
              <a:ln w="0"/>
              <a:solidFill>
                <a:schemeClr val="tx2"/>
              </a:solidFill>
              <a:effectLst>
                <a:reflection blurRad="6350" stA="53000" endA="300" endPos="35500" dir="5400000" sy="-90000" algn="bl" rotWithShape="0"/>
              </a:effectLst>
              <a:ea typeface="+mj-ea"/>
              <a:cs typeface="+mj-cs"/>
            </a:endParaRPr>
          </a:p>
        </p:txBody>
      </p:sp>
      <p:cxnSp>
        <p:nvCxnSpPr>
          <p:cNvPr id="18" name="Straight Connector 17"/>
          <p:cNvCxnSpPr>
            <a:cxnSpLocks noGrp="1" noRot="1" noChangeAspect="1" noMove="1" noResize="1" noEditPoints="1" noAdjustHandles="1" noChangeArrowheads="1" noChangeShapeType="1"/>
          </p:cNvCxnSpPr>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48056" y="1944000"/>
            <a:ext cx="3452432" cy="4006800"/>
          </a:xfrm>
          <a:prstGeom prst="rect">
            <a:avLst/>
          </a:prstGeom>
        </p:spPr>
        <p:txBody>
          <a:bodyPr vert="horz" wrap="square" lIns="0" tIns="0" rIns="91440" bIns="0" rtlCol="0">
            <a:normAutofit/>
          </a:bodyPr>
          <a:lstStyle/>
          <a:p>
            <a:pPr indent="-448310" defTabSz="914400">
              <a:lnSpc>
                <a:spcPct val="140000"/>
              </a:lnSpc>
              <a:spcAft>
                <a:spcPts val="600"/>
              </a:spcAft>
              <a:buFont typeface="Calibri Light" panose="020F0302020204030204" pitchFamily="34" charset="0"/>
              <a:buChar char="→"/>
            </a:pPr>
            <a:r>
              <a:rPr lang="en-US" b="0" i="0" dirty="0">
                <a:solidFill>
                  <a:schemeClr val="tx2">
                    <a:alpha val="55000"/>
                  </a:schemeClr>
                </a:solidFill>
                <a:effectLst/>
              </a:rPr>
              <a:t>-The result that we get by combining the </a:t>
            </a:r>
            <a:r>
              <a:rPr lang="en-US" b="0" i="0" dirty="0" err="1">
                <a:solidFill>
                  <a:schemeClr val="tx2">
                    <a:alpha val="55000"/>
                  </a:schemeClr>
                </a:solidFill>
                <a:effectLst/>
              </a:rPr>
              <a:t>hough</a:t>
            </a:r>
            <a:r>
              <a:rPr lang="en-US" b="0" i="0" dirty="0">
                <a:solidFill>
                  <a:schemeClr val="tx2">
                    <a:alpha val="55000"/>
                  </a:schemeClr>
                </a:solidFill>
                <a:effectLst/>
              </a:rPr>
              <a:t> transform and gaussian blur able to make the system detect and highlight the line in the road lane as shown in the image below.</a:t>
            </a:r>
            <a:endParaRPr lang="en-US" b="0" i="0" dirty="0">
              <a:solidFill>
                <a:schemeClr val="tx2">
                  <a:alpha val="55000"/>
                </a:schemeClr>
              </a:solidFill>
              <a:effectLst/>
            </a:endParaRPr>
          </a:p>
          <a:p>
            <a:pPr defTabSz="914400">
              <a:lnSpc>
                <a:spcPct val="140000"/>
              </a:lnSpc>
              <a:spcAft>
                <a:spcPts val="600"/>
              </a:spcAft>
            </a:pPr>
            <a:r>
              <a:rPr lang="en-US" dirty="0">
                <a:solidFill>
                  <a:schemeClr val="tx2">
                    <a:alpha val="55000"/>
                  </a:schemeClr>
                </a:solidFill>
              </a:rPr>
              <a:t>From this:</a:t>
            </a:r>
            <a:endParaRPr lang="en-US" b="0" i="0" dirty="0">
              <a:solidFill>
                <a:schemeClr val="tx2">
                  <a:alpha val="55000"/>
                </a:schemeClr>
              </a:solidFill>
              <a:effectLst/>
            </a:endParaRPr>
          </a:p>
        </p:txBody>
      </p:sp>
      <p:pic>
        <p:nvPicPr>
          <p:cNvPr id="11" name="Picture 10" descr="A road with cars on it&#10;&#10;Description automatically generated with low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00826" y="1944000"/>
            <a:ext cx="7381375" cy="36353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noGrp="1" noRot="1" noChangeAspect="1" noMove="1" noResize="1" noEditPoints="1" noAdjustHandles="1" noChangeArrowheads="1" noChangeShapeType="1"/>
          </p:cNvCxnSpPr>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78806" y="1091146"/>
            <a:ext cx="3452432" cy="438715"/>
          </a:xfrm>
          <a:prstGeom prst="rect">
            <a:avLst/>
          </a:prstGeom>
        </p:spPr>
        <p:txBody>
          <a:bodyPr vert="horz" wrap="square" lIns="0" tIns="0" rIns="91440" bIns="0" rtlCol="0">
            <a:normAutofit/>
          </a:bodyPr>
          <a:lstStyle/>
          <a:p>
            <a:pPr defTabSz="914400">
              <a:lnSpc>
                <a:spcPct val="140000"/>
              </a:lnSpc>
              <a:spcAft>
                <a:spcPts val="600"/>
              </a:spcAft>
            </a:pPr>
            <a:r>
              <a:rPr lang="en-US" dirty="0">
                <a:solidFill>
                  <a:schemeClr val="tx1">
                    <a:alpha val="55000"/>
                  </a:schemeClr>
                </a:solidFill>
              </a:rPr>
              <a:t>To this:</a:t>
            </a:r>
            <a:endParaRPr lang="en-US" dirty="0">
              <a:solidFill>
                <a:schemeClr val="tx1">
                  <a:alpha val="55000"/>
                </a:schemeClr>
              </a:solidFill>
            </a:endParaRPr>
          </a:p>
        </p:txBody>
      </p:sp>
      <p:grpSp>
        <p:nvGrpSpPr>
          <p:cNvPr id="8" name="Group 7"/>
          <p:cNvGrpSpPr/>
          <p:nvPr/>
        </p:nvGrpSpPr>
        <p:grpSpPr>
          <a:xfrm>
            <a:off x="870438" y="1828802"/>
            <a:ext cx="10612316" cy="4200844"/>
            <a:chOff x="1541097" y="2856847"/>
            <a:chExt cx="7541352" cy="2691097"/>
          </a:xfrm>
        </p:grpSpPr>
        <p:pic>
          <p:nvPicPr>
            <p:cNvPr id="4" name="Picture 3" descr="A picture containing way, road, highway, blu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41097" y="2856847"/>
              <a:ext cx="3760665" cy="2691097"/>
            </a:xfrm>
            <a:custGeom>
              <a:avLst/>
              <a:gdLst/>
              <a:ahLst/>
              <a:cxnLst/>
              <a:rect l="l" t="t" r="r" b="b"/>
              <a:pathLst>
                <a:path w="3600689" h="5508001">
                  <a:moveTo>
                    <a:pt x="0" y="0"/>
                  </a:moveTo>
                  <a:lnTo>
                    <a:pt x="3600689" y="1"/>
                  </a:lnTo>
                  <a:lnTo>
                    <a:pt x="3600689" y="5508001"/>
                  </a:lnTo>
                  <a:lnTo>
                    <a:pt x="0" y="5508001"/>
                  </a:lnTo>
                  <a:close/>
                </a:path>
              </a:pathLst>
            </a:cu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1782" y="2861349"/>
              <a:ext cx="3760667" cy="2679138"/>
            </a:xfrm>
            <a:custGeom>
              <a:avLst/>
              <a:gdLst/>
              <a:ahLst/>
              <a:cxnLst/>
              <a:rect l="l" t="t" r="r" b="b"/>
              <a:pathLst>
                <a:path w="3600687" h="5508001">
                  <a:moveTo>
                    <a:pt x="0" y="0"/>
                  </a:moveTo>
                  <a:lnTo>
                    <a:pt x="3600687" y="0"/>
                  </a:lnTo>
                  <a:lnTo>
                    <a:pt x="3600687" y="5508001"/>
                  </a:lnTo>
                  <a:lnTo>
                    <a:pt x="0" y="5508000"/>
                  </a:lnTo>
                  <a:close/>
                </a:path>
              </a:pathLst>
            </a:custGeom>
          </p:spPr>
        </p:pic>
      </p:grpSp>
    </p:spTree>
  </p:cSld>
  <p:clrMapOvr>
    <a:masterClrMapping/>
  </p:clrMapOvr>
</p:sld>
</file>

<file path=ppt/theme/theme1.xml><?xml version="1.0" encoding="utf-8"?>
<a:theme xmlns:a="http://schemas.openxmlformats.org/drawingml/2006/main" name="ThinLineVTI">
  <a:themeElements>
    <a:clrScheme name="AnalogousFromLightSeedLeftStep">
      <a:dk1>
        <a:srgbClr val="000000"/>
      </a:dk1>
      <a:lt1>
        <a:srgbClr val="FFFFFF"/>
      </a:lt1>
      <a:dk2>
        <a:srgbClr val="243941"/>
      </a:dk2>
      <a:lt2>
        <a:srgbClr val="E8E6E2"/>
      </a:lt2>
      <a:accent1>
        <a:srgbClr val="8FA1CD"/>
      </a:accent1>
      <a:accent2>
        <a:srgbClr val="77ABC2"/>
      </a:accent2>
      <a:accent3>
        <a:srgbClr val="78ACA6"/>
      </a:accent3>
      <a:accent4>
        <a:srgbClr val="6DB18D"/>
      </a:accent4>
      <a:accent5>
        <a:srgbClr val="77B07A"/>
      </a:accent5>
      <a:accent6>
        <a:srgbClr val="83AE6B"/>
      </a:accent6>
      <a:hlink>
        <a:srgbClr val="918158"/>
      </a:hlink>
      <a:folHlink>
        <a:srgbClr val="7F7F7F"/>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2343</Words>
  <Application>WPS Presentation</Application>
  <PresentationFormat>Widescreen</PresentationFormat>
  <Paragraphs>65</Paragraphs>
  <Slides>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vt:i4>
      </vt:variant>
    </vt:vector>
  </HeadingPairs>
  <TitlesOfParts>
    <vt:vector size="26" baseType="lpstr">
      <vt:lpstr>Arial</vt:lpstr>
      <vt:lpstr>SimSun</vt:lpstr>
      <vt:lpstr>Wingdings</vt:lpstr>
      <vt:lpstr>Calibri Light</vt:lpstr>
      <vt:lpstr>Algerian</vt:lpstr>
      <vt:lpstr>-apple-system</vt:lpstr>
      <vt:lpstr>HACKED</vt:lpstr>
      <vt:lpstr>Rockwell Nova Extra Bold</vt:lpstr>
      <vt:lpstr>Futura-Medium</vt:lpstr>
      <vt:lpstr>HelveticaNeueLT Std</vt:lpstr>
      <vt:lpstr>Rockwell</vt:lpstr>
      <vt:lpstr>Microsoft YaHei</vt:lpstr>
      <vt:lpstr>Arial Unicode MS</vt:lpstr>
      <vt:lpstr>Sagona Book</vt:lpstr>
      <vt:lpstr>Univers</vt:lpstr>
      <vt:lpstr>Microsoft Himalaya</vt:lpstr>
      <vt:lpstr>Calibri</vt:lpstr>
      <vt:lpstr>ThinLineVTI</vt:lpstr>
      <vt:lpstr>ARTIFICIAL INTELLIGENCE  BITI 1113</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BITI 1113</dc:title>
  <dc:creator>Syauqi Choki</dc:creator>
  <cp:lastModifiedBy>USER</cp:lastModifiedBy>
  <cp:revision>10</cp:revision>
  <dcterms:created xsi:type="dcterms:W3CDTF">2021-06-24T11:16:00Z</dcterms:created>
  <dcterms:modified xsi:type="dcterms:W3CDTF">2021-06-24T12:59:47Z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